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0" r:id="rId5"/>
    <p:sldId id="261" r:id="rId6"/>
    <p:sldId id="262" r:id="rId7"/>
    <p:sldId id="257" r:id="rId8"/>
    <p:sldId id="258" r:id="rId9"/>
    <p:sldId id="259" r:id="rId10"/>
    <p:sldId id="265" r:id="rId11"/>
    <p:sldId id="268" r:id="rId12"/>
    <p:sldId id="269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562"/>
    <a:srgbClr val="A7574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9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7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2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0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6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4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02F70-95F8-4389-A146-7BF342A0B253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04F0B-D070-475A-9B5B-D131A9AE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1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5262"/>
            <a:ext cx="12191999" cy="1166008"/>
          </a:xfrm>
        </p:spPr>
        <p:txBody>
          <a:bodyPr/>
          <a:lstStyle/>
          <a:p>
            <a:r>
              <a:rPr lang="en-US" dirty="0" smtClean="0"/>
              <a:t>Apple 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0507" y="4131715"/>
            <a:ext cx="3970984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Harshada </a:t>
            </a:r>
            <a:r>
              <a:rPr lang="en-US" dirty="0" smtClean="0"/>
              <a:t>Bhide-</a:t>
            </a:r>
            <a:r>
              <a:rPr lang="en-US" dirty="0" err="1" smtClean="0"/>
              <a:t>Apte</a:t>
            </a:r>
            <a:endParaRPr lang="en-US" dirty="0"/>
          </a:p>
          <a:p>
            <a:r>
              <a:rPr lang="en-US" dirty="0"/>
              <a:t>Alexander </a:t>
            </a:r>
            <a:r>
              <a:rPr lang="en-US" dirty="0" smtClean="0"/>
              <a:t>Chao</a:t>
            </a:r>
            <a:endParaRPr lang="en-US" dirty="0"/>
          </a:p>
          <a:p>
            <a:r>
              <a:rPr lang="en-US" dirty="0"/>
              <a:t>Gregory </a:t>
            </a:r>
            <a:r>
              <a:rPr lang="en-US" dirty="0" err="1" smtClean="0"/>
              <a:t>Costedoat</a:t>
            </a:r>
            <a:endParaRPr lang="en-US" dirty="0"/>
          </a:p>
          <a:p>
            <a:r>
              <a:rPr lang="es-ES_tradnl" dirty="0"/>
              <a:t>Graciela </a:t>
            </a:r>
            <a:r>
              <a:rPr lang="es-ES_tradnl" dirty="0" smtClean="0"/>
              <a:t>Medrano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officeArt ob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0" y="1871270"/>
            <a:ext cx="2403475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7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Reference Sans Serif" panose="020B0604030504040204" pitchFamily="34" charset="0"/>
                <a:cs typeface="MS Reference Sans Serif" panose="020B0604030504040204" pitchFamily="34" charset="0"/>
              </a:rPr>
              <a:t>    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2507483"/>
            <a:ext cx="12192000" cy="751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Product </a:t>
            </a:r>
            <a:r>
              <a:rPr lang="en-US" sz="3200" dirty="0"/>
              <a:t>E</a:t>
            </a:r>
            <a:r>
              <a:rPr lang="en-US" sz="3200" dirty="0" smtClean="0"/>
              <a:t>valuation</a:t>
            </a:r>
            <a:endParaRPr lang="en-US" sz="3200" dirty="0"/>
          </a:p>
        </p:txBody>
      </p:sp>
      <p:pic>
        <p:nvPicPr>
          <p:cNvPr id="7176" name="Picture 8" descr="Image result for app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70" y="1685691"/>
            <a:ext cx="4005330" cy="239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8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" y="-7987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Comparisons</a:t>
            </a:r>
            <a:endParaRPr lang="en-US" sz="4400" dirty="0">
              <a:latin typeface="+mj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25349"/>
              </p:ext>
            </p:extLst>
          </p:nvPr>
        </p:nvGraphicFramePr>
        <p:xfrm>
          <a:off x="592428" y="792494"/>
          <a:ext cx="11011438" cy="5479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537"/>
                <a:gridCol w="3096967"/>
                <a:gridCol w="3182994"/>
                <a:gridCol w="3010940"/>
              </a:tblGrid>
              <a:tr h="19326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 smtClean="0">
                          <a:effectLst/>
                          <a:highlight>
                            <a:srgbClr val="FFFFFF"/>
                          </a:highlight>
                        </a:rPr>
                        <a:t>    </a:t>
                      </a:r>
                      <a:r>
                        <a:rPr lang="en-US" sz="2000" u="sng" dirty="0" smtClean="0">
                          <a:effectLst/>
                        </a:rPr>
                        <a:t>Apple Maps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Maps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Waze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</a:tr>
              <a:tr h="18597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/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2000" dirty="0" smtClean="0">
                          <a:effectLst/>
                        </a:rPr>
                        <a:t>Voice Activation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NONE</a:t>
                      </a:r>
                      <a:endParaRPr lang="en-US" sz="2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</a:tr>
              <a:tr h="1687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Easy</a:t>
                      </a:r>
                      <a:r>
                        <a:rPr lang="en-US" sz="2000" baseline="0" dirty="0" smtClean="0">
                          <a:effectLst/>
                        </a:rPr>
                        <a:t> Access to Orientation</a:t>
                      </a:r>
                      <a:endParaRPr lang="en-US" sz="2000" dirty="0" smtClean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220" name="image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3"/>
          <a:stretch>
            <a:fillRect/>
          </a:stretch>
        </p:blipFill>
        <p:spPr bwMode="auto">
          <a:xfrm>
            <a:off x="6355818" y="1163981"/>
            <a:ext cx="1204082" cy="10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5" descr="https://lh6.googleusercontent.com/p5Q3YPzDbTVBBrI5v-XUfYC6gE65hHlHV8fsE3PAiYJpIERMLkw3edCnikNNbHZOdOfERew7UC_pMSLtfm1y7fGLotvjHmCWasymJX5TJAYDi4p0_LEU_2Km28-a6HLreIC6Mg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7" r="-2" b="88499"/>
          <a:stretch>
            <a:fillRect/>
          </a:stretch>
        </p:blipFill>
        <p:spPr bwMode="auto">
          <a:xfrm>
            <a:off x="6027312" y="3075643"/>
            <a:ext cx="1893195" cy="111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26" descr="https://lh5.googleusercontent.com/68fx7ZH6lR2W0vn65odp9qWjybUclDGBt48yv3KNzrCPlIZTflhGBPKo5lhoX2gK9j_MteBfKK64BjUmndggV7Dls_vIv5gYCGgOOpJgMv6Hlii4EdeKHBZqCChdwKqelrEANGE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0" t="27126" r="5898" b="62000"/>
          <a:stretch>
            <a:fillRect/>
          </a:stretch>
        </p:blipFill>
        <p:spPr bwMode="auto">
          <a:xfrm>
            <a:off x="9058167" y="3075643"/>
            <a:ext cx="2183150" cy="11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2" y="1263839"/>
            <a:ext cx="1060997" cy="9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18" y="1196178"/>
            <a:ext cx="1052015" cy="9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31.png"/>
          <p:cNvPicPr/>
          <p:nvPr/>
        </p:nvPicPr>
        <p:blipFill rotWithShape="1">
          <a:blip r:embed="rId7" cstate="print"/>
          <a:srcRect l="23352" t="24102" r="46944" b="60809"/>
          <a:stretch/>
        </p:blipFill>
        <p:spPr bwMode="auto">
          <a:xfrm>
            <a:off x="2989925" y="4744665"/>
            <a:ext cx="1828800" cy="14142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lh6.googleusercontent.com/p5Q3YPzDbTVBBrI5v-XUfYC6gE65hHlHV8fsE3PAiYJpIERMLkw3edCnikNNbHZOdOfERew7UC_pMSLtfm1y7fGLotvjHmCWasymJX5TJAYDi4p0_LEU_2Km28-a6HLreIC6Mg6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51875" r="41777" b="36125"/>
          <a:stretch/>
        </p:blipFill>
        <p:spPr bwMode="auto">
          <a:xfrm>
            <a:off x="6027312" y="4744665"/>
            <a:ext cx="1828800" cy="1417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https://lh5.googleusercontent.com/t-USd9doh_aBZbR1PajRibAoURbC6Fyh3EYt35D_lWBqzZJEcazf0G6_0XNd1nZm66ZD23h1jM7fSfUSdVxz3DkDKl0tmhKfP_FGOqtJx35HYYJzK5D3nIZWMJFzlCXpah107GY9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76875" r="37332" b="11875"/>
          <a:stretch/>
        </p:blipFill>
        <p:spPr bwMode="auto">
          <a:xfrm>
            <a:off x="9235342" y="4744665"/>
            <a:ext cx="1828800" cy="1417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93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" y="-7987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Comparisons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21750"/>
              </p:ext>
            </p:extLst>
          </p:nvPr>
        </p:nvGraphicFramePr>
        <p:xfrm>
          <a:off x="592428" y="792494"/>
          <a:ext cx="11011438" cy="5479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537"/>
                <a:gridCol w="3096967"/>
                <a:gridCol w="3182994"/>
                <a:gridCol w="3010940"/>
              </a:tblGrid>
              <a:tr h="19326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 smtClean="0">
                          <a:effectLst/>
                        </a:rPr>
                        <a:t>Apple Maps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Maps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 smtClean="0">
                          <a:effectLst/>
                        </a:rPr>
                        <a:t>Waze</a:t>
                      </a:r>
                      <a:endParaRPr lang="en-US" sz="2000" u="sng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</a:tr>
              <a:tr h="18597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/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2000" dirty="0" smtClean="0">
                          <a:effectLst/>
                        </a:rPr>
                        <a:t>Intuitive Menu Icons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YES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</a:tr>
              <a:tr h="1687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Shows</a:t>
                      </a:r>
                      <a:r>
                        <a:rPr lang="en-US" sz="2000" baseline="0" dirty="0" smtClean="0">
                          <a:effectLst/>
                        </a:rPr>
                        <a:t> Image of destination</a:t>
                      </a:r>
                      <a:endParaRPr lang="en-US" sz="2000" dirty="0" smtClean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20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9220" name="image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3"/>
          <a:stretch>
            <a:fillRect/>
          </a:stretch>
        </p:blipFill>
        <p:spPr bwMode="auto">
          <a:xfrm>
            <a:off x="6355818" y="1163981"/>
            <a:ext cx="1204082" cy="10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2" y="1263839"/>
            <a:ext cx="1060997" cy="9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18" y="1196178"/>
            <a:ext cx="1052015" cy="9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lh3.googleusercontent.com/fFRcPafRRIt7dmfr_RfWdWLtIsBF0-kx5Re9sCpmaahwZVXv0psDhFzDrcXfj1sDgP6in7YjNKpo7T_doByre7uC1TXZyvq-qJahJ7NOakVe9nwINTaCdIX6V57J5JuTaE38I1w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4" t="92091"/>
          <a:stretch/>
        </p:blipFill>
        <p:spPr bwMode="auto">
          <a:xfrm>
            <a:off x="3260381" y="3348507"/>
            <a:ext cx="1280160" cy="1094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https://lh4.googleusercontent.com/_AYUSIcN47ZXhAMUhQRof8-M3mMC4-S2TiyvYrsENGm8tavDAjNa7VQWhPg5TjZjn7gd-WJ4YJSczqtsypt86PEiQA3PNI9U2khvd1Ja6tFUWxtiWJKOs_5ELIbGv5jRORliw8nP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38" b="87914"/>
          <a:stretch/>
        </p:blipFill>
        <p:spPr bwMode="auto">
          <a:xfrm>
            <a:off x="6391429" y="3348507"/>
            <a:ext cx="1280160" cy="10947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https://lh5.googleusercontent.com/t-USd9doh_aBZbR1PajRibAoURbC6Fyh3EYt35D_lWBqzZJEcazf0G6_0XNd1nZm66ZD23h1jM7fSfUSdVxz3DkDKl0tmhKfP_FGOqtJx35HYYJzK5D3nIZWMJFzlCXpah107GY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89252" r="80666" b="-2"/>
          <a:stretch/>
        </p:blipFill>
        <p:spPr bwMode="auto">
          <a:xfrm>
            <a:off x="9577510" y="3348507"/>
            <a:ext cx="1280160" cy="10972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 descr="https://lh4.googleusercontent.com/hhbwMdfiThlclmnC0e6ag3PHJmsfLbX-aHwPA7k4qVUH7qyKPig8TxsYt5E0pwBbzEWO-5Pa2swxBS82YpubqwWu1jjX3g1SeE5QDvYMv01RyZcy-wfJkRp6Tv4gVtPIeeFa-eUV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3" b="45316"/>
          <a:stretch/>
        </p:blipFill>
        <p:spPr bwMode="auto">
          <a:xfrm>
            <a:off x="6191537" y="4684895"/>
            <a:ext cx="1670993" cy="1533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71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7" y="-7987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black"/>
                </a:solidFill>
                <a:latin typeface="Calibri Light" panose="020F0302020204030204"/>
              </a:rPr>
              <a:t>Comparisons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56417"/>
              </p:ext>
            </p:extLst>
          </p:nvPr>
        </p:nvGraphicFramePr>
        <p:xfrm>
          <a:off x="592428" y="792494"/>
          <a:ext cx="11011438" cy="5479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0537"/>
                <a:gridCol w="3096967"/>
                <a:gridCol w="3182994"/>
                <a:gridCol w="3010940"/>
              </a:tblGrid>
              <a:tr h="19326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 smtClean="0">
                          <a:effectLst/>
                        </a:rPr>
                        <a:t>Apple Maps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Maps</a:t>
                      </a:r>
                      <a:endParaRPr lang="en-US" sz="2000" u="sng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 smtClean="0">
                          <a:effectLst/>
                        </a:rPr>
                        <a:t>Waze</a:t>
                      </a:r>
                      <a:endParaRPr lang="en-US" sz="2000" u="sng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</a:tr>
              <a:tr h="18597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Shows Traffic Flow during Navigation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</a:tr>
              <a:tr h="1687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Specified</a:t>
                      </a:r>
                      <a:r>
                        <a:rPr lang="en-US" sz="2000" baseline="0" dirty="0" smtClean="0">
                          <a:effectLst/>
                        </a:rPr>
                        <a:t> Lane Placement</a:t>
                      </a:r>
                      <a:endParaRPr lang="en-US" sz="2000" dirty="0" smtClean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 smtClean="0">
                          <a:solidFill>
                            <a:srgbClr val="000000"/>
                          </a:solidFill>
                          <a:effectLst/>
                          <a:latin typeface="MS Reference Sans Serif" panose="020B060403050404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chemeClr val="dk1"/>
                        </a:solidFill>
                        <a:effectLst/>
                        <a:highlight>
                          <a:srgbClr val="FF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7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 smtClean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200" dirty="0">
                        <a:solidFill>
                          <a:srgbClr val="000000"/>
                        </a:solidFill>
                        <a:effectLst/>
                        <a:latin typeface="MS Reference Sans Serif" panose="020B060403050404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562">
                        <a:alpha val="8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9220" name="image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3"/>
          <a:stretch>
            <a:fillRect/>
          </a:stretch>
        </p:blipFill>
        <p:spPr bwMode="auto">
          <a:xfrm>
            <a:off x="6355818" y="1163981"/>
            <a:ext cx="1204082" cy="10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image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2" y="1263839"/>
            <a:ext cx="1060997" cy="9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image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318" y="1196178"/>
            <a:ext cx="1052015" cy="9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lh3.googleusercontent.com/kmvbr63Qu2Cn6IyafhfeZtVqj_8aPGiCI1V1MD4_7MuzanAx7_WuSGiq6VxDgMT8XS2-hd8AZN0I898UU2hO9l52QnJfhVvaVcdFUk3So0JuQ_rmT5N46Zn2RAE3xnoIE6IemQHT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3"/>
          <a:stretch/>
        </p:blipFill>
        <p:spPr bwMode="auto">
          <a:xfrm>
            <a:off x="2829594" y="2843955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https://lh3.googleusercontent.com/7bWeXHmIfiRCpyHST3yPY2AB4sl2Kzt3ULbhWaEGKifPy-pwd0av71ordEQcNX1GrM0eqmI9FLn-9Qo5fV7Nn0wAaBlgj1HltQ1E2dyOI-KHAzfKvmoAooJ94tYIfcGCt4pzFzro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50508" r="49094" b="21629"/>
          <a:stretch/>
        </p:blipFill>
        <p:spPr bwMode="auto">
          <a:xfrm>
            <a:off x="5921735" y="2843955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https://lh4.googleusercontent.com/2hsln5QflddzmNTvUN1nq71PLLB8nN3XuC1M20Z60of5hqCvytm6mUcSr_jmqqQxjhmqQyMR-yfSdKJ3x6YMagi4HTU1ExC6vi75GVgiMOxjGQvJnEEdDkfS1BW48KD3C2GU0PJL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2" b="24498"/>
          <a:stretch/>
        </p:blipFill>
        <p:spPr bwMode="auto">
          <a:xfrm>
            <a:off x="9120310" y="2843955"/>
            <a:ext cx="2194560" cy="1645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https://lh3.googleusercontent.com/8e6ZKE34G3qs4tTPGLsM3bQDJ2qxB9X8OumrugRtsa8hfESAz2L5Y0yTlqcyEJ0D2S1zEVx0_ZfTwy1atupC0zjVIBXrmqpQxeVciUsd-bObIqhPAA8qJIdjhJ6sNbdl2i5scJtv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00"/>
          <a:stretch/>
        </p:blipFill>
        <p:spPr bwMode="auto">
          <a:xfrm>
            <a:off x="2684332" y="4928333"/>
            <a:ext cx="2286000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https://lh4.googleusercontent.com/UXi40XX48nNHEEMc2_yOhMlJ0upJG9YgMfYF_ifC_Y551x_CxPXj4v2XbSyEUDKRSdNKCvRz2mXpU6e36C2rt-pCABxe6bFnm-up-f27Y_GlHEIA7CbPxWw-Ahf55-tU1zrOAGWo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2"/>
          <a:stretch/>
        </p:blipFill>
        <p:spPr bwMode="auto">
          <a:xfrm>
            <a:off x="5921734" y="4944813"/>
            <a:ext cx="2286000" cy="915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https://lh3.googleusercontent.com/jCtciaCcp5CyKSGre0D9r03fZ6DdqxHTBWNznw49wZC_cTXNUQrk30MRMlpfECDFXmz3DuWNxP83RKN13WtctjzQ8Xov7KjtHOXphRnm-0jJ-ryjxzL6BSHPix4TPh8g2u4XVRcd"/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" b="80125"/>
          <a:stretch/>
        </p:blipFill>
        <p:spPr bwMode="auto">
          <a:xfrm>
            <a:off x="9064928" y="4928333"/>
            <a:ext cx="2286000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19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3492" y="193183"/>
            <a:ext cx="10650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+mj-lt"/>
              </a:rPr>
              <a:t>Concluding Evaluation</a:t>
            </a:r>
            <a:endParaRPr lang="en-US" sz="66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642" y="2034862"/>
            <a:ext cx="10200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does it measure up for George, Elroy, and </a:t>
            </a:r>
            <a:r>
              <a:rPr lang="en-US" sz="3200" smtClean="0"/>
              <a:t>Elizabeth?</a:t>
            </a:r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Suggested Enhancements </a:t>
            </a:r>
          </a:p>
        </p:txBody>
      </p:sp>
    </p:spTree>
    <p:extLst>
      <p:ext uri="{BB962C8B-B14F-4D97-AF65-F5344CB8AC3E}">
        <p14:creationId xmlns:p14="http://schemas.microsoft.com/office/powerpoint/2010/main" val="16108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08349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9188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 Description</a:t>
            </a:r>
            <a:endParaRPr lang="en-US" dirty="0"/>
          </a:p>
        </p:txBody>
      </p:sp>
      <p:pic>
        <p:nvPicPr>
          <p:cNvPr id="8194" name="Picture 2" descr="https://lh6.googleusercontent.com/khVzV8VLTfdpro-2MQ4AwQAgSWr6rzouDc4GbrGU3Pdb10_T15hep5GWp5LexUKetUMr6q7WQZVltVX-37zC4DkmSZAJyOcJr3THt7CldxlpJNiV-7IneHm6cUwXkxBIv1jWf2h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28" y="1703567"/>
            <a:ext cx="2086266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43966" y="1690688"/>
            <a:ext cx="709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3976" y="1841679"/>
            <a:ext cx="4134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IOS application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Purpose: Allows users to find directions, navigate, and view their location on a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Contains useful data like traffic information to help users accomplish their goals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594" y="261694"/>
            <a:ext cx="10515600" cy="685438"/>
          </a:xfrm>
        </p:spPr>
        <p:txBody>
          <a:bodyPr>
            <a:noAutofit/>
          </a:bodyPr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38" y="4736541"/>
            <a:ext cx="4854261" cy="937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Core Questions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138" y="5613012"/>
            <a:ext cx="110887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 Can users look at the map and easily determine where they are going and their orientation? </a:t>
            </a:r>
          </a:p>
          <a:p>
            <a:r>
              <a:rPr lang="en-US" sz="2000" dirty="0" smtClean="0"/>
              <a:t>2. Do users understand the functionalities of the icons contained within the application?</a:t>
            </a:r>
          </a:p>
          <a:p>
            <a:endParaRPr lang="en-US" dirty="0"/>
          </a:p>
        </p:txBody>
      </p:sp>
      <p:pic>
        <p:nvPicPr>
          <p:cNvPr id="7" name="Picture 6" descr="https://lh5.googleusercontent.com/V6Ez9Ft1z8RGqljx5u1cCS8SfJ0_cVbaBErQHY9PM0rFTLsFWGuliDqo16Zz-6I8rGLF9RV_rieBzNX5m6AqJ4-cafB454lBpCThlBGlO395k24bddGPw3PeV7kaXkF6DfIMPCjw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854" y="1164097"/>
            <a:ext cx="2717441" cy="164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s://lh5.googleusercontent.com/D0eOJaloTm9-d1sZiWtkvB4cCRxqi0kEhaGq_gJFl9myLvrOteEA3lK35zrY-cJ5jrfaazGZmDFMchQ1jc2BTKk716WROy-Cv1dcLsDt5SJYxfvIFj0mVhuLseiDe3hBgqXn10FH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2152" y="1164097"/>
            <a:ext cx="2724880" cy="164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s://lh6.googleusercontent.com/WvOK4RXbhPoDix6mMhudmXIl39NY87UFT2SfArxpnWSzRYFqaSri6AmV7iwBHJV3H0EgKpeEvjkKT3vhFJ7U_yKk5duS3seMrbstVyyYvMtevJq7PbAVymoZtzStDm_Bd8oU4H8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71268" y="1081272"/>
            <a:ext cx="2665926" cy="182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32138" y="3103810"/>
            <a:ext cx="31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George</a:t>
            </a:r>
          </a:p>
          <a:p>
            <a:r>
              <a:rPr lang="en-US" sz="2000" dirty="0" smtClean="0"/>
              <a:t>Novice User</a:t>
            </a:r>
          </a:p>
          <a:p>
            <a:r>
              <a:rPr lang="en-US" sz="2000" dirty="0" smtClean="0"/>
              <a:t>Uses public transportation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066" y="3037638"/>
            <a:ext cx="31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Elroy</a:t>
            </a:r>
          </a:p>
          <a:p>
            <a:r>
              <a:rPr lang="en-US" sz="2000" dirty="0" smtClean="0"/>
              <a:t>Intermediate User</a:t>
            </a:r>
          </a:p>
          <a:p>
            <a:r>
              <a:rPr lang="en-US" sz="2000" dirty="0" smtClean="0"/>
              <a:t>Drives his own vehicle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3994" y="3074832"/>
            <a:ext cx="318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Elizabeth</a:t>
            </a:r>
          </a:p>
          <a:p>
            <a:r>
              <a:rPr lang="en-US" sz="2000" dirty="0" smtClean="0"/>
              <a:t>Advanced User</a:t>
            </a:r>
          </a:p>
          <a:p>
            <a:r>
              <a:rPr lang="en-US" sz="2000" dirty="0" smtClean="0"/>
              <a:t>Drives her own vehicle</a:t>
            </a:r>
          </a:p>
        </p:txBody>
      </p:sp>
    </p:spTree>
    <p:extLst>
      <p:ext uri="{BB962C8B-B14F-4D97-AF65-F5344CB8AC3E}">
        <p14:creationId xmlns:p14="http://schemas.microsoft.com/office/powerpoint/2010/main" val="20497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429" y="1520426"/>
            <a:ext cx="4505696" cy="5224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Inputting a search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officeArt object"/>
          <p:cNvPicPr/>
          <p:nvPr/>
        </p:nvPicPr>
        <p:blipFill>
          <a:blip r:embed="rId2" cstate="print">
            <a:extLst/>
          </a:blip>
          <a:srcRect b="58418"/>
          <a:stretch>
            <a:fillRect/>
          </a:stretch>
        </p:blipFill>
        <p:spPr>
          <a:xfrm>
            <a:off x="420429" y="2189699"/>
            <a:ext cx="2471420" cy="18307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officeArt object"/>
          <p:cNvPicPr/>
          <p:nvPr/>
        </p:nvPicPr>
        <p:blipFill rotWithShape="1">
          <a:blip r:embed="rId3" cstate="print">
            <a:extLst/>
          </a:blip>
          <a:srcRect l="1" r="452" b="53923"/>
          <a:stretch/>
        </p:blipFill>
        <p:spPr>
          <a:xfrm>
            <a:off x="3091048" y="2057400"/>
            <a:ext cx="2484252" cy="2032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officeArt object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7725727" y="2214373"/>
            <a:ext cx="2195195" cy="38963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0429" y="4558833"/>
            <a:ext cx="4283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2800" dirty="0" smtClean="0"/>
              <a:t>3. Adding</a:t>
            </a:r>
            <a:r>
              <a:rPr lang="en-US" dirty="0" smtClean="0"/>
              <a:t> </a:t>
            </a:r>
            <a:r>
              <a:rPr lang="en-US" sz="2800" dirty="0"/>
              <a:t>Favorites</a:t>
            </a:r>
          </a:p>
        </p:txBody>
      </p:sp>
      <p:pic>
        <p:nvPicPr>
          <p:cNvPr id="2054" name="Picture 6" descr="https://lh5.googleusercontent.com/aBwxH-phbvsXrdqN8ak3EMZ4RQCh93KPR63ZLhAxVr9Wa4GBN4MqrkGOSWrGKSDXy--CFAWJyPiR2U0cQKoP1SqmrBU76_g-fV4XbRBoBERF3d19LfzSFUcbnPar_lfCr-uEklh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34"/>
          <a:stretch/>
        </p:blipFill>
        <p:spPr bwMode="auto">
          <a:xfrm>
            <a:off x="420429" y="5024742"/>
            <a:ext cx="4210050" cy="15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70231" y="1520426"/>
            <a:ext cx="428324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2. Gathering time estimates</a:t>
            </a:r>
          </a:p>
        </p:txBody>
      </p:sp>
    </p:spTree>
    <p:extLst>
      <p:ext uri="{BB962C8B-B14F-4D97-AF65-F5344CB8AC3E}">
        <p14:creationId xmlns:p14="http://schemas.microsoft.com/office/powerpoint/2010/main" val="24540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90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Main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007" y="1394472"/>
            <a:ext cx="5143500" cy="5977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Magnification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63207" y="1363092"/>
            <a:ext cx="5143500" cy="61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4. Orienting the user</a:t>
            </a:r>
          </a:p>
        </p:txBody>
      </p:sp>
      <p:pic>
        <p:nvPicPr>
          <p:cNvPr id="5122" name="Picture 2" descr="https://lh3.googleusercontent.com/oWhYNu0D2eDEGylOVVccuooydX-Oyx7GAthT9wKVtHSQA2ca5cqogYlXUGnwBqmFjRh4YCY_rLmZ8mSK00iIpwcT_CCJH5rwZtFYydlIKfx7F6iF45vJjUIAWMez8ZTxwnMX--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07" y="1978025"/>
            <a:ext cx="368514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3xryM1awOikB4iOvvkSjEkGVup7z3sH6BROW0yBnp7T2TbMiv0n83BxYuHy6wQF_HVA9qy2dIoWJ0Z28cxE6ALx4h5LUNOyryx61AbgyJwz_tgqOZCAN3QXAdEJhfuV5UzZrlM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1"/>
          <a:stretch/>
        </p:blipFill>
        <p:spPr bwMode="auto">
          <a:xfrm>
            <a:off x="6638526" y="1978025"/>
            <a:ext cx="3651698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Good Qualities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1681"/>
            <a:ext cx="4867141" cy="109787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Compass Icon</a:t>
            </a:r>
          </a:p>
          <a:p>
            <a:pPr marL="514350" indent="-514350">
              <a:buAutoNum type="arabicPeriod"/>
            </a:pPr>
            <a:r>
              <a:rPr lang="en-US" dirty="0" smtClean="0"/>
              <a:t>Map visible on locked screen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lh3.googleusercontent.com/oWhYNu0D2eDEGylOVVccuooydX-Oyx7GAthT9wKVtHSQA2ca5cqogYlXUGnwBqmFjRh4YCY_rLmZ8mSK00iIpwcT_CCJH5rwZtFYydlIKfx7F6iF45vJjUIAWMez8ZTxwnMX--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32" t="15967" r="-255" b="76528"/>
          <a:stretch/>
        </p:blipFill>
        <p:spPr bwMode="auto">
          <a:xfrm>
            <a:off x="3863662" y="1159098"/>
            <a:ext cx="682581" cy="51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50040" y="1159098"/>
            <a:ext cx="4867141" cy="165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3. Visually appealing navigation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pic>
        <p:nvPicPr>
          <p:cNvPr id="6146" name="Picture 2" descr="https://lh4.googleusercontent.com/jbAj0FyEwCG2fuP8sgyfLhUdauN9jPLm4pcgR9k-gc-eDYZwuA4Glpk3xcwD9ivo4Cv1c2lSj0C0OQHFCH9l_DRar0p23SfsXsk9cBuiRz4N2gs1FwuNN7-SkMXygeTtZKjO9gg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36" y="2356541"/>
            <a:ext cx="2912414" cy="407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657039" y="5643552"/>
            <a:ext cx="2733808" cy="759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https://lh3.googleusercontent.com/kmvbr63Qu2Cn6IyafhfeZtVqj_8aPGiCI1V1MD4_7MuzanAx7_WuSGiq6VxDgMT8XS2-hd8AZN0I898UU2hO9l52QnJfhVvaVcdFUk3So0JuQ_rmT5N46Zn2RAE3xnoIE6IemQHT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421"/>
          <a:stretch/>
        </p:blipFill>
        <p:spPr bwMode="auto">
          <a:xfrm>
            <a:off x="7175231" y="1663845"/>
            <a:ext cx="2818775" cy="47691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8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5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Bad </a:t>
            </a:r>
            <a:r>
              <a:rPr lang="en-US" dirty="0" smtClean="0"/>
              <a:t>Qualities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1.</a:t>
            </a:r>
            <a:r>
              <a:rPr lang="en-US" dirty="0" smtClean="0"/>
              <a:t> </a:t>
            </a:r>
            <a:r>
              <a:rPr lang="en-US" sz="3200" dirty="0" smtClean="0"/>
              <a:t>Pin drop </a:t>
            </a:r>
            <a:r>
              <a:rPr lang="en-US" dirty="0" smtClean="0"/>
              <a:t> - lack of perceived affordance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2.</a:t>
            </a:r>
            <a:r>
              <a:rPr lang="en-US" dirty="0" smtClean="0"/>
              <a:t> </a:t>
            </a:r>
            <a:r>
              <a:rPr lang="en-US" sz="3200" dirty="0" smtClean="0"/>
              <a:t>Self-Orientation </a:t>
            </a:r>
          </a:p>
          <a:p>
            <a:pPr>
              <a:buFontTx/>
              <a:buChar char="-"/>
            </a:pPr>
            <a:r>
              <a:rPr lang="en-US" dirty="0" smtClean="0"/>
              <a:t>Flashlight</a:t>
            </a:r>
          </a:p>
          <a:p>
            <a:pPr>
              <a:buFontTx/>
              <a:buChar char="-"/>
            </a:pPr>
            <a:r>
              <a:rPr lang="en-US" dirty="0" smtClean="0"/>
              <a:t>One click current location</a:t>
            </a:r>
          </a:p>
          <a:p>
            <a:pPr>
              <a:buFontTx/>
              <a:buChar char="-"/>
            </a:pPr>
            <a:r>
              <a:rPr lang="en-US" dirty="0" smtClean="0"/>
              <a:t>Not intuitive</a:t>
            </a:r>
          </a:p>
          <a:p>
            <a:pPr>
              <a:buFontTx/>
              <a:buChar char="-"/>
            </a:pPr>
            <a:r>
              <a:rPr lang="en-US" dirty="0"/>
              <a:t>Design should </a:t>
            </a:r>
            <a:r>
              <a:rPr lang="en-US" dirty="0" smtClean="0"/>
              <a:t>have been </a:t>
            </a:r>
            <a:r>
              <a:rPr lang="en-US" dirty="0"/>
              <a:t>easily </a:t>
            </a:r>
            <a:r>
              <a:rPr lang="en-US" dirty="0" smtClean="0"/>
              <a:t>recognizable</a:t>
            </a:r>
            <a:endParaRPr lang="en-US" dirty="0"/>
          </a:p>
        </p:txBody>
      </p:sp>
      <p:pic>
        <p:nvPicPr>
          <p:cNvPr id="4" name="officeArt object" descr="https://lh6.googleusercontent.com/BSJOBdAEK0yMcQr9DB1UqqqLK5_sntx4FGW-Yi8Cz5z_ZRqESL621aAY2Y2n6D3JC7tImNM0z-HVWvkPRizuliyft3opUp0CpMPTC7a9DPcLpaByIpeZLc6dLiFuZfisHbcm7qh_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6"/>
          <a:stretch>
            <a:fillRect/>
          </a:stretch>
        </p:blipFill>
        <p:spPr>
          <a:xfrm>
            <a:off x="8443912" y="2930048"/>
            <a:ext cx="2909888" cy="294271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Oval 4"/>
          <p:cNvSpPr/>
          <p:nvPr/>
        </p:nvSpPr>
        <p:spPr>
          <a:xfrm>
            <a:off x="9660165" y="3242097"/>
            <a:ext cx="542964" cy="6152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190" y="16084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3. Voice input </a:t>
            </a:r>
          </a:p>
          <a:p>
            <a:pPr>
              <a:buFontTx/>
              <a:buChar char="-"/>
            </a:pPr>
            <a:r>
              <a:rPr lang="en-US" dirty="0" smtClean="0"/>
              <a:t>Siri : Out of context of map application</a:t>
            </a:r>
          </a:p>
          <a:p>
            <a:pPr>
              <a:buFontTx/>
              <a:buChar char="-"/>
            </a:pPr>
            <a:r>
              <a:rPr lang="en-US" dirty="0" smtClean="0"/>
              <a:t>New user may not realize functionality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4. Home/Work address</a:t>
            </a:r>
          </a:p>
          <a:p>
            <a:pPr>
              <a:buFontTx/>
              <a:buChar char="-"/>
            </a:pPr>
            <a:r>
              <a:rPr lang="en-US" dirty="0" smtClean="0"/>
              <a:t>Can’t add simple text</a:t>
            </a:r>
          </a:p>
          <a:p>
            <a:pPr>
              <a:buFontTx/>
              <a:buChar char="-"/>
            </a:pPr>
            <a:r>
              <a:rPr lang="en-US" dirty="0" smtClean="0"/>
              <a:t>Goes to Contacts</a:t>
            </a:r>
          </a:p>
          <a:p>
            <a:pPr>
              <a:buFontTx/>
              <a:buChar char="-"/>
            </a:pPr>
            <a:r>
              <a:rPr lang="en-US" dirty="0" smtClean="0"/>
              <a:t>Does not map conceptual model</a:t>
            </a:r>
            <a:endParaRPr lang="en-US" dirty="0" smtClean="0"/>
          </a:p>
        </p:txBody>
      </p:sp>
      <p:pic>
        <p:nvPicPr>
          <p:cNvPr id="4" name="officeArt object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37"/>
          <a:stretch/>
        </p:blipFill>
        <p:spPr bwMode="auto">
          <a:xfrm>
            <a:off x="8286790" y="3171919"/>
            <a:ext cx="2531464" cy="2787874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7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Bad </a:t>
            </a:r>
            <a:r>
              <a:rPr lang="en-US" dirty="0" smtClean="0"/>
              <a:t>Qualities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7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03" y="8022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  <a:ea typeface="+mn-ea"/>
                <a:cs typeface="+mn-cs"/>
              </a:rPr>
              <a:t>5. Ambiguous Icons</a:t>
            </a:r>
          </a:p>
        </p:txBody>
      </p:sp>
      <p:pic>
        <p:nvPicPr>
          <p:cNvPr id="4" name="officeArt object"/>
          <p:cNvPicPr>
            <a:picLocks noGrp="1"/>
          </p:cNvPicPr>
          <p:nvPr>
            <p:ph idx="1"/>
          </p:nvPr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916899" y="2037480"/>
            <a:ext cx="2973559" cy="44563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Oval 4"/>
          <p:cNvSpPr/>
          <p:nvPr/>
        </p:nvSpPr>
        <p:spPr>
          <a:xfrm>
            <a:off x="1840582" y="1985955"/>
            <a:ext cx="542964" cy="759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0951" y="5959061"/>
            <a:ext cx="542964" cy="5666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6.googleusercontent.com/mrBVzE0r-OOFpxjAU6ZoXml-6Fj9lHpi2ZqNDEam4Zn-5-gewRSfO_6frEFweKGqpeuudLytPyvhjm4BvM508JqX0BiS5iDSyYzwVU_grqBhDQd9bQX8c-YJHTEk6aK679W6_Dw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25" y="2068378"/>
            <a:ext cx="3153181" cy="467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8920217" y="2535582"/>
            <a:ext cx="542964" cy="5666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-85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Bad Qualities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279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MS Reference Sans Serif</vt:lpstr>
      <vt:lpstr>Times New Roman</vt:lpstr>
      <vt:lpstr>Office Theme</vt:lpstr>
      <vt:lpstr>Apple Maps</vt:lpstr>
      <vt:lpstr>Product Description</vt:lpstr>
      <vt:lpstr>Personas</vt:lpstr>
      <vt:lpstr>Main Tasks</vt:lpstr>
      <vt:lpstr>Main Tasks</vt:lpstr>
      <vt:lpstr>Good Qualities</vt:lpstr>
      <vt:lpstr>Bad Qualities</vt:lpstr>
      <vt:lpstr>Bad Qualities</vt:lpstr>
      <vt:lpstr>5. Ambiguous Icons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harshada bhide</dc:creator>
  <cp:lastModifiedBy>harshada bhide</cp:lastModifiedBy>
  <cp:revision>150</cp:revision>
  <dcterms:created xsi:type="dcterms:W3CDTF">2016-10-13T18:57:15Z</dcterms:created>
  <dcterms:modified xsi:type="dcterms:W3CDTF">2016-10-13T23:52:10Z</dcterms:modified>
</cp:coreProperties>
</file>